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Lst>
  <p:notesMasterIdLst>
    <p:notesMasterId r:id="rId9"/>
  </p:notesMasterIdLst>
  <p:sldIdLst>
    <p:sldId id="256" r:id="rId2"/>
    <p:sldId id="257" r:id="rId3"/>
    <p:sldId id="258" r:id="rId4"/>
    <p:sldId id="259" r:id="rId5"/>
    <p:sldId id="260" r:id="rId6"/>
    <p:sldId id="261" r:id="rId7"/>
    <p:sldId id="262" r:id="rId8"/>
  </p:sldIdLst>
  <p:sldSz cx="9144000" cy="5143500" type="screen16x9"/>
  <p:notesSz cx="6858000" cy="9144000"/>
  <p:embeddedFontLst>
    <p:embeddedFont>
      <p:font typeface="Lato" panose="020B0604020202020204" charset="0"/>
      <p:regular r:id="rId10"/>
      <p:bold r:id="rId11"/>
      <p:italic r:id="rId12"/>
      <p:boldItalic r:id="rId13"/>
    </p:embeddedFont>
    <p:embeddedFont>
      <p:font typeface="Raleway" panose="020B060402020202020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f88252dc4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f88252dc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f88252dc4_0_2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f88252dc4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0a8d69aa79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0a8d69aa79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f88252dc4_0_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f88252dc4_0_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f88252dc4_0_1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1f88252dc4_0_1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20a8d69aa79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20a8d69aa79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pic>
        <p:nvPicPr>
          <p:cNvPr id="10" name="Google Shape;10;p2"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a:endParaRPr/>
          </a:p>
        </p:txBody>
      </p:sp>
      <p:sp>
        <p:nvSpPr>
          <p:cNvPr id="16" name="Google Shape;16;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7" name="Google Shape;17;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Confidential</a:t>
            </a:r>
            <a:endParaRPr sz="600" b="1">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latin typeface="Raleway"/>
                <a:ea typeface="Raleway"/>
                <a:cs typeface="Raleway"/>
                <a:sym typeface="Raleway"/>
              </a:rPr>
              <a:t>Customized for </a:t>
            </a:r>
            <a:r>
              <a:rPr lang="en-GB" sz="600" b="1">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latin typeface="Raleway"/>
                <a:ea typeface="Raleway"/>
                <a:cs typeface="Raleway"/>
                <a:sym typeface="Raleway"/>
              </a:rPr>
              <a:t>Version 1.0</a:t>
            </a:r>
            <a:endParaRPr sz="600" b="1">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1"/>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14" name="Google Shape;114;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15" name="Google Shape;115;p11">
            <a:hlinkClick r:id="" action="ppaction://noaction"/>
          </p:cNvPr>
          <p:cNvSpPr/>
          <p:nvPr/>
        </p:nvSpPr>
        <p:spPr>
          <a:xfrm>
            <a:off x="8280450" y="0"/>
            <a:ext cx="863400" cy="454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 name="Google Shape;116;p11">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7" name="Google Shape;117;p11">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18" name="Google Shape;118;p11">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25" name="Google Shape;125;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6" name="Google Shape;126;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28" name="Google Shape;128;p12">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 name="Google Shape;129;p12">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0" name="Google Shape;130;p12">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1" name="Google Shape;131;p12">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3"/>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34" name="Google Shape;134;p1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35" name="Google Shape;135;p1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6" name="Google Shape;136;p1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7" name="Google Shape;137;p1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38" name="Google Shape;138;p1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45" name="Google Shape;145;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46" name="Google Shape;146;p1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7" name="Google Shape;147;p1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8" name="Google Shape;148;p1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49" name="Google Shape;149;p1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0"/>
        <p:cNvGrpSpPr/>
        <p:nvPr/>
      </p:nvGrpSpPr>
      <p:grpSpPr>
        <a:xfrm>
          <a:off x="0" y="0"/>
          <a:ext cx="0" cy="0"/>
          <a:chOff x="0" y="0"/>
          <a:chExt cx="0" cy="0"/>
        </a:xfrm>
      </p:grpSpPr>
      <p:sp>
        <p:nvSpPr>
          <p:cNvPr id="151" name="Google Shape;151;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2" name="Google Shape;152;p15">
            <a:hlinkClick r:id="" action="ppaction://noaction"/>
          </p:cNvPr>
          <p:cNvSpPr/>
          <p:nvPr/>
        </p:nvSpPr>
        <p:spPr>
          <a:xfrm>
            <a:off x="8280450" y="0"/>
            <a:ext cx="863400" cy="454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3" name="Google Shape;153;p1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4" name="Google Shape;154;p1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55" name="Google Shape;155;p1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OC">
  <p:cSld name="SECTION_HEADER_1">
    <p:bg>
      <p:bgPr>
        <a:solidFill>
          <a:schemeClr val="dk1"/>
        </a:solidFill>
        <a:effectLst/>
      </p:bgPr>
    </p:bg>
    <p:spTree>
      <p:nvGrpSpPr>
        <p:cNvPr id="1" name="Shape 156"/>
        <p:cNvGrpSpPr/>
        <p:nvPr/>
      </p:nvGrpSpPr>
      <p:grpSpPr>
        <a:xfrm>
          <a:off x="0" y="0"/>
          <a:ext cx="0" cy="0"/>
          <a:chOff x="0" y="0"/>
          <a:chExt cx="0" cy="0"/>
        </a:xfrm>
      </p:grpSpPr>
      <p:sp>
        <p:nvSpPr>
          <p:cNvPr id="157" name="Google Shape;157;p16"/>
          <p:cNvSpPr txBox="1">
            <a:spLocks noGrp="1"/>
          </p:cNvSpPr>
          <p:nvPr>
            <p:ph type="title"/>
          </p:nvPr>
        </p:nvSpPr>
        <p:spPr>
          <a:xfrm>
            <a:off x="1308150" y="1318650"/>
            <a:ext cx="7110000" cy="5352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a:endParaRPr/>
          </a:p>
        </p:txBody>
      </p:sp>
      <p:sp>
        <p:nvSpPr>
          <p:cNvPr id="158" name="Google Shape;158;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Confidential</a:t>
            </a:r>
            <a:endParaRPr sz="600" b="1">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600">
                <a:solidFill>
                  <a:srgbClr val="FFFFFF"/>
                </a:solidFill>
                <a:latin typeface="Raleway"/>
                <a:ea typeface="Raleway"/>
                <a:cs typeface="Raleway"/>
                <a:sym typeface="Raleway"/>
              </a:rPr>
              <a:t>Customized for </a:t>
            </a:r>
            <a:r>
              <a:rPr lang="en-GB" sz="600" b="1">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GB" sz="600">
                <a:solidFill>
                  <a:srgbClr val="FFFFFF"/>
                </a:solidFill>
                <a:latin typeface="Raleway"/>
                <a:ea typeface="Raleway"/>
                <a:cs typeface="Raleway"/>
                <a:sym typeface="Raleway"/>
              </a:rPr>
              <a:t>Version 1.0</a:t>
            </a:r>
            <a:endParaRPr sz="600" b="1">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ection header_alt1">
  <p:cSld name="SECTION_HEADER_2">
    <p:bg>
      <p:bgPr>
        <a:solidFill>
          <a:srgbClr val="434343"/>
        </a:solidFill>
        <a:effectLst/>
      </p:bgPr>
    </p:bg>
    <p:spTree>
      <p:nvGrpSpPr>
        <p:cNvPr id="1"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17"/>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167" name="Google Shape;167;p1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168" name="Google Shape;168;p17">
            <a:hlinkClick r:id="" action="ppaction://noaction"/>
          </p:cNvPr>
          <p:cNvSpPr/>
          <p:nvPr/>
        </p:nvSpPr>
        <p:spPr>
          <a:xfrm>
            <a:off x="8280450" y="0"/>
            <a:ext cx="863400" cy="4542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 name="Google Shape;169;p17">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0" name="Google Shape;170;p17">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171" name="Google Shape;171;p17">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_alt1">
  <p:cSld name="TITLE_1">
    <p:bg>
      <p:bgPr>
        <a:solidFill>
          <a:schemeClr val="lt2"/>
        </a:solidFill>
        <a:effectLst/>
      </p:bgPr>
    </p:bg>
    <p:spTree>
      <p:nvGrpSpPr>
        <p:cNvPr id="1" name="Shape 21"/>
        <p:cNvGrpSpPr/>
        <p:nvPr/>
      </p:nvGrpSpPr>
      <p:grpSpPr>
        <a:xfrm>
          <a:off x="0" y="0"/>
          <a:ext cx="0" cy="0"/>
          <a:chOff x="0" y="0"/>
          <a:chExt cx="0" cy="0"/>
        </a:xfrm>
      </p:grpSpPr>
      <p:pic>
        <p:nvPicPr>
          <p:cNvPr id="22" name="Google Shape;22;p3" descr="shutterstock_429987889_edited.jpg"/>
          <p:cNvPicPr preferRelativeResize="0"/>
          <p:nvPr/>
        </p:nvPicPr>
        <p:blipFill rotWithShape="1">
          <a:blip r:embed="rId2">
            <a:alphaModFix/>
          </a:blip>
          <a:srcRect t="21799" b="23591"/>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a:endParaRPr/>
          </a:p>
        </p:txBody>
      </p:sp>
      <p:sp>
        <p:nvSpPr>
          <p:cNvPr id="28" name="Google Shape;28;p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9" name="Google Shape;29;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30" name="Google Shape;30;p3">
            <a:hlinkClick r:id="" action="ppaction://noaction"/>
          </p:cNvPr>
          <p:cNvSpPr/>
          <p:nvPr/>
        </p:nvSpPr>
        <p:spPr>
          <a:xfrm>
            <a:off x="8280450" y="0"/>
            <a:ext cx="863400" cy="454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 name="Google Shape;31;p3">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2" name="Google Shape;32;p3">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33" name="Google Shape;33;p3">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39" name="Google Shape;39;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
        <p:nvSpPr>
          <p:cNvPr id="40" name="Google Shape;40;p4">
            <a:hlinkClick r:id="" action="ppaction://noaction"/>
          </p:cNvPr>
          <p:cNvSpPr/>
          <p:nvPr/>
        </p:nvSpPr>
        <p:spPr>
          <a:xfrm>
            <a:off x="8280450" y="0"/>
            <a:ext cx="863400" cy="45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4">
            <a:hlinkClick r:id="" action="ppaction://noaction"/>
          </p:cNvPr>
          <p:cNvCxnSpPr/>
          <p:nvPr/>
        </p:nvCxnSpPr>
        <p:spPr>
          <a:xfrm>
            <a:off x="8598817" y="216350"/>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2" name="Google Shape;42;p4">
            <a:hlinkClick r:id="" action="ppaction://noaction"/>
          </p:cNvPr>
          <p:cNvCxnSpPr/>
          <p:nvPr/>
        </p:nvCxnSpPr>
        <p:spPr>
          <a:xfrm>
            <a:off x="8598817" y="250138"/>
            <a:ext cx="216300" cy="0"/>
          </a:xfrm>
          <a:prstGeom prst="straightConnector1">
            <a:avLst/>
          </a:prstGeom>
          <a:noFill/>
          <a:ln w="9525" cap="flat" cmpd="sng">
            <a:solidFill>
              <a:schemeClr val="lt2"/>
            </a:solidFill>
            <a:prstDash val="solid"/>
            <a:round/>
            <a:headEnd type="none" w="med" len="med"/>
            <a:tailEnd type="none" w="med" len="med"/>
          </a:ln>
        </p:spPr>
      </p:cxnSp>
      <p:cxnSp>
        <p:nvCxnSpPr>
          <p:cNvPr id="43" name="Google Shape;43;p4">
            <a:hlinkClick r:id="" action="ppaction://noaction"/>
          </p:cNvPr>
          <p:cNvCxnSpPr/>
          <p:nvPr/>
        </p:nvCxnSpPr>
        <p:spPr>
          <a:xfrm>
            <a:off x="8598817" y="283925"/>
            <a:ext cx="216300" cy="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50" name="Google Shape;50;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1" name="Google Shape;51;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5">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 name="Google Shape;53;p5">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4" name="Google Shape;54;p5">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55" name="Google Shape;55;p5">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ody only">
  <p:cSld name="TITLE_AND_BODY_1">
    <p:spTree>
      <p:nvGrpSpPr>
        <p:cNvPr id="1"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59" name="Google Shape;59;p6">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 name="Google Shape;60;p6">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1" name="Google Shape;61;p6">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62" name="Google Shape;62;p6">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63" name="Google Shape;63;p6"/>
          <p:cNvSpPr txBox="1">
            <a:spLocks noGrp="1"/>
          </p:cNvSpPr>
          <p:nvPr>
            <p:ph type="body" idx="1"/>
          </p:nvPr>
        </p:nvSpPr>
        <p:spPr>
          <a:xfrm>
            <a:off x="729450" y="1068650"/>
            <a:ext cx="7688700" cy="10344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_alt2">
  <p:cSld name="TITLE_AND_BODY_1_1">
    <p:spTree>
      <p:nvGrpSpPr>
        <p:cNvPr id="1" name="Shape 64"/>
        <p:cNvGrpSpPr/>
        <p:nvPr/>
      </p:nvGrpSpPr>
      <p:grpSpPr>
        <a:xfrm>
          <a:off x="0" y="0"/>
          <a:ext cx="0" cy="0"/>
          <a:chOff x="0" y="0"/>
          <a:chExt cx="0" cy="0"/>
        </a:xfrm>
      </p:grpSpPr>
      <p:pic>
        <p:nvPicPr>
          <p:cNvPr id="65" name="Google Shape;65;p7" descr="shutterstock_31891705.jpg"/>
          <p:cNvPicPr preferRelativeResize="0"/>
          <p:nvPr/>
        </p:nvPicPr>
        <p:blipFill rotWithShape="1">
          <a:blip r:embed="rId2">
            <a:alphaModFix/>
          </a:blip>
          <a:srcRect t="11971" b="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7">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7">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0" name="Google Shape;70;p7">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71" name="Google Shape;71;p7">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
        <p:nvSpPr>
          <p:cNvPr id="72" name="Google Shape;72;p7"/>
          <p:cNvSpPr txBox="1">
            <a:spLocks noGrp="1"/>
          </p:cNvSpPr>
          <p:nvPr>
            <p:ph type="title"/>
          </p:nvPr>
        </p:nvSpPr>
        <p:spPr>
          <a:xfrm>
            <a:off x="729450" y="2056375"/>
            <a:ext cx="5887500" cy="151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8"/>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79" name="Google Shape;79;p8"/>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0" name="Google Shape;80;p8"/>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1" name="Google Shape;81;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 name="Google Shape;83;p8">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4" name="Google Shape;84;p8">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85" name="Google Shape;85;p8">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9"/>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92" name="Google Shape;92;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93" name="Google Shape;93;p9">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 name="Google Shape;94;p9">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5" name="Google Shape;95;p9">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96" name="Google Shape;96;p9">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0"/>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a:endParaRPr/>
          </a:p>
        </p:txBody>
      </p:sp>
      <p:sp>
        <p:nvSpPr>
          <p:cNvPr id="103" name="Google Shape;103;p10"/>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4" name="Google Shape;104;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05" name="Google Shape;105;p10">
            <a:hlinkClick r:id="" action="ppaction://noaction"/>
          </p:cNvPr>
          <p:cNvSpPr/>
          <p:nvPr/>
        </p:nvSpPr>
        <p:spPr>
          <a:xfrm>
            <a:off x="8280450" y="0"/>
            <a:ext cx="863400" cy="454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6" name="Google Shape;106;p10">
            <a:hlinkClick r:id="" action="ppaction://noaction"/>
          </p:cNvPr>
          <p:cNvCxnSpPr/>
          <p:nvPr/>
        </p:nvCxnSpPr>
        <p:spPr>
          <a:xfrm>
            <a:off x="8598817" y="216350"/>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7" name="Google Shape;107;p10">
            <a:hlinkClick r:id="" action="ppaction://noaction"/>
          </p:cNvPr>
          <p:cNvCxnSpPr/>
          <p:nvPr/>
        </p:nvCxnSpPr>
        <p:spPr>
          <a:xfrm>
            <a:off x="8598817" y="250138"/>
            <a:ext cx="216300" cy="0"/>
          </a:xfrm>
          <a:prstGeom prst="straightConnector1">
            <a:avLst/>
          </a:prstGeom>
          <a:noFill/>
          <a:ln w="9525" cap="flat" cmpd="sng">
            <a:solidFill>
              <a:srgbClr val="B7B7B7"/>
            </a:solidFill>
            <a:prstDash val="solid"/>
            <a:round/>
            <a:headEnd type="none" w="med" len="med"/>
            <a:tailEnd type="none" w="med" len="med"/>
          </a:ln>
        </p:spPr>
      </p:cxnSp>
      <p:cxnSp>
        <p:nvCxnSpPr>
          <p:cNvPr id="108" name="Google Shape;108;p10">
            <a:hlinkClick r:id="" action="ppaction://noaction"/>
          </p:cNvPr>
          <p:cNvCxnSpPr/>
          <p:nvPr/>
        </p:nvCxnSpPr>
        <p:spPr>
          <a:xfrm>
            <a:off x="8598817" y="283925"/>
            <a:ext cx="216300" cy="0"/>
          </a:xfrm>
          <a:prstGeom prst="straightConnector1">
            <a:avLst/>
          </a:prstGeom>
          <a:noFill/>
          <a:ln w="9525" cap="flat" cmpd="sng">
            <a:solidFill>
              <a:srgbClr val="B7B7B7"/>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8"/>
          <p:cNvSpPr txBox="1">
            <a:spLocks noGrp="1"/>
          </p:cNvSpPr>
          <p:nvPr>
            <p:ph type="ctrTitle"/>
          </p:nvPr>
        </p:nvSpPr>
        <p:spPr>
          <a:xfrm>
            <a:off x="156000" y="465780"/>
            <a:ext cx="4890900" cy="21554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4800" dirty="0">
                <a:solidFill>
                  <a:srgbClr val="980000"/>
                </a:solidFill>
              </a:rPr>
              <a:t>Explainable Detection of Online Sexism</a:t>
            </a:r>
            <a:endParaRPr dirty="0">
              <a:solidFill>
                <a:srgbClr val="980000"/>
              </a:solidFill>
            </a:endParaRPr>
          </a:p>
        </p:txBody>
      </p:sp>
      <p:sp>
        <p:nvSpPr>
          <p:cNvPr id="177" name="Google Shape;177;p18"/>
          <p:cNvSpPr txBox="1">
            <a:spLocks noGrp="1"/>
          </p:cNvSpPr>
          <p:nvPr>
            <p:ph type="subTitle" idx="1"/>
          </p:nvPr>
        </p:nvSpPr>
        <p:spPr>
          <a:xfrm>
            <a:off x="221400" y="2621225"/>
            <a:ext cx="8766600" cy="24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b="1">
                <a:solidFill>
                  <a:srgbClr val="FF0000"/>
                </a:solidFill>
              </a:rPr>
              <a:t>Group Number - 9 </a:t>
            </a:r>
            <a:endParaRPr sz="1400" b="1">
              <a:solidFill>
                <a:srgbClr val="FF0000"/>
              </a:solidFill>
            </a:endParaRPr>
          </a:p>
          <a:p>
            <a:pPr marL="0" lvl="0" indent="0" algn="l" rtl="0">
              <a:spcBef>
                <a:spcPts val="0"/>
              </a:spcBef>
              <a:spcAft>
                <a:spcPts val="0"/>
              </a:spcAft>
              <a:buNone/>
            </a:pPr>
            <a:r>
              <a:rPr lang="en-GB" sz="1400" b="1">
                <a:solidFill>
                  <a:srgbClr val="FF0000"/>
                </a:solidFill>
              </a:rPr>
              <a:t>ID - 20101585</a:t>
            </a:r>
            <a:endParaRPr sz="1400" b="1">
              <a:solidFill>
                <a:srgbClr val="FF0000"/>
              </a:solidFill>
            </a:endParaRPr>
          </a:p>
          <a:p>
            <a:pPr marL="0" lvl="0" indent="0" algn="l" rtl="0">
              <a:spcBef>
                <a:spcPts val="0"/>
              </a:spcBef>
              <a:spcAft>
                <a:spcPts val="0"/>
              </a:spcAft>
              <a:buNone/>
            </a:pPr>
            <a:r>
              <a:rPr lang="en-GB" sz="1400" b="1">
                <a:solidFill>
                  <a:srgbClr val="FF0000"/>
                </a:solidFill>
              </a:rPr>
              <a:t>Name - Navid Hasan Rafi</a:t>
            </a:r>
            <a:endParaRPr sz="1400" b="1">
              <a:solidFill>
                <a:srgbClr val="FF0000"/>
              </a:solidFill>
            </a:endParaRPr>
          </a:p>
          <a:p>
            <a:pPr marL="0" lvl="0" indent="0" algn="l" rtl="0">
              <a:spcBef>
                <a:spcPts val="0"/>
              </a:spcBef>
              <a:spcAft>
                <a:spcPts val="0"/>
              </a:spcAft>
              <a:buNone/>
            </a:pPr>
            <a:endParaRPr sz="1400" b="1">
              <a:solidFill>
                <a:srgbClr val="FF0000"/>
              </a:solidFill>
            </a:endParaRPr>
          </a:p>
          <a:p>
            <a:pPr marL="0" lvl="0" indent="0" algn="l" rtl="0">
              <a:spcBef>
                <a:spcPts val="0"/>
              </a:spcBef>
              <a:spcAft>
                <a:spcPts val="0"/>
              </a:spcAft>
              <a:buNone/>
            </a:pPr>
            <a:r>
              <a:rPr lang="en-GB" sz="1400" b="1">
                <a:solidFill>
                  <a:srgbClr val="FF0000"/>
                </a:solidFill>
              </a:rPr>
              <a:t>Student Tutor(ST): Ehsanur Rahman Rhythm </a:t>
            </a:r>
            <a:endParaRPr sz="1400" b="1">
              <a:solidFill>
                <a:srgbClr val="FF0000"/>
              </a:solidFill>
            </a:endParaRPr>
          </a:p>
          <a:p>
            <a:pPr marL="0" lvl="0" indent="0" algn="l" rtl="0">
              <a:spcBef>
                <a:spcPts val="0"/>
              </a:spcBef>
              <a:spcAft>
                <a:spcPts val="0"/>
              </a:spcAft>
              <a:buNone/>
            </a:pPr>
            <a:r>
              <a:rPr lang="en-GB" sz="1400" b="1">
                <a:solidFill>
                  <a:srgbClr val="FF0000"/>
                </a:solidFill>
              </a:rPr>
              <a:t>Research Assistant(RA): Humaion Kabir Mehedi and Sania Azhmee Bhuiyan </a:t>
            </a:r>
            <a:endParaRPr sz="1400" b="1">
              <a:solidFill>
                <a:srgbClr val="FF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9"/>
          <p:cNvSpPr txBox="1">
            <a:spLocks noGrp="1"/>
          </p:cNvSpPr>
          <p:nvPr>
            <p:ph type="title"/>
          </p:nvPr>
        </p:nvSpPr>
        <p:spPr>
          <a:xfrm>
            <a:off x="819150" y="5359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00FF00"/>
                </a:solidFill>
              </a:rPr>
              <a:t>Introduction </a:t>
            </a:r>
            <a:endParaRPr>
              <a:solidFill>
                <a:srgbClr val="00FF00"/>
              </a:solidFill>
            </a:endParaRPr>
          </a:p>
        </p:txBody>
      </p:sp>
      <p:sp>
        <p:nvSpPr>
          <p:cNvPr id="183" name="Google Shape;183;p19"/>
          <p:cNvSpPr txBox="1">
            <a:spLocks noGrp="1"/>
          </p:cNvSpPr>
          <p:nvPr>
            <p:ph type="body" idx="1"/>
          </p:nvPr>
        </p:nvSpPr>
        <p:spPr>
          <a:xfrm>
            <a:off x="727650" y="1580800"/>
            <a:ext cx="8148600" cy="21438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100">
                <a:solidFill>
                  <a:srgbClr val="CC0000"/>
                </a:solidFill>
              </a:rPr>
              <a:t>In recent years, the widespread use of social media platforms and online communication channels has given rise to an alarming phenomenon—online sexism. This form of discriminatory behavior, characterized by the expression of biased attitudes, stereotypes, and derogatory comments towards individuals based on their gender, has become a significant concern for individuals, communities, and societies as a whole. This paper aims to divide the task into 3 sub-tasks that will be predicting fine-grained information about the type of sexism that exists on social media sites of Gab and Reddit. The models were fine-tuned on two pre-trained language models, namely XLM-T  and HateBERT.</a:t>
            </a:r>
            <a:endParaRPr sz="1100">
              <a:solidFill>
                <a:srgbClr val="CC0000"/>
              </a:solidFill>
            </a:endParaRPr>
          </a:p>
          <a:p>
            <a:pPr marL="0" lvl="0" indent="0" algn="l" rtl="0">
              <a:spcBef>
                <a:spcPts val="1200"/>
              </a:spcBef>
              <a:spcAft>
                <a:spcPts val="1600"/>
              </a:spcAft>
              <a:buNone/>
            </a:pPr>
            <a:endParaRPr sz="1100"/>
          </a:p>
        </p:txBody>
      </p:sp>
      <p:pic>
        <p:nvPicPr>
          <p:cNvPr id="184" name="Google Shape;184;p19" descr="shutterstock_429987889_edited.jpg"/>
          <p:cNvPicPr preferRelativeResize="0"/>
          <p:nvPr/>
        </p:nvPicPr>
        <p:blipFill rotWithShape="1">
          <a:blip r:embed="rId3">
            <a:alphaModFix/>
          </a:blip>
          <a:srcRect l="12609" t="85988" r="6247" b="1381"/>
          <a:stretch/>
        </p:blipFill>
        <p:spPr>
          <a:xfrm>
            <a:off x="0" y="3835670"/>
            <a:ext cx="9144000" cy="132689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8"/>
        <p:cNvGrpSpPr/>
        <p:nvPr/>
      </p:nvGrpSpPr>
      <p:grpSpPr>
        <a:xfrm>
          <a:off x="0" y="0"/>
          <a:ext cx="0" cy="0"/>
          <a:chOff x="0" y="0"/>
          <a:chExt cx="0" cy="0"/>
        </a:xfrm>
      </p:grpSpPr>
      <p:sp>
        <p:nvSpPr>
          <p:cNvPr id="189" name="Google Shape;189;p20"/>
          <p:cNvSpPr txBox="1">
            <a:spLocks noGrp="1"/>
          </p:cNvSpPr>
          <p:nvPr>
            <p:ph type="title"/>
          </p:nvPr>
        </p:nvSpPr>
        <p:spPr>
          <a:xfrm>
            <a:off x="729450" y="702375"/>
            <a:ext cx="7010100" cy="39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t>Task Overview</a:t>
            </a:r>
            <a:endParaRPr sz="1800"/>
          </a:p>
        </p:txBody>
      </p:sp>
      <p:sp>
        <p:nvSpPr>
          <p:cNvPr id="190" name="Google Shape;190;p20"/>
          <p:cNvSpPr txBox="1">
            <a:spLocks noGrp="1"/>
          </p:cNvSpPr>
          <p:nvPr>
            <p:ph type="body" idx="4294967295"/>
          </p:nvPr>
        </p:nvSpPr>
        <p:spPr>
          <a:xfrm>
            <a:off x="820950" y="1505400"/>
            <a:ext cx="8156700" cy="3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800">
                <a:solidFill>
                  <a:srgbClr val="FFFFFF"/>
                </a:solidFill>
              </a:rPr>
              <a:t>Task Overview Includes data, pre-trained models, Pre-training and multi-task training </a:t>
            </a:r>
            <a:endParaRPr sz="1800">
              <a:solidFill>
                <a:srgbClr val="FFFFFF"/>
              </a:solidFill>
            </a:endParaRPr>
          </a:p>
          <a:p>
            <a:pPr marL="457200" lvl="0" indent="-342900" algn="l" rtl="0">
              <a:spcBef>
                <a:spcPts val="1600"/>
              </a:spcBef>
              <a:spcAft>
                <a:spcPts val="0"/>
              </a:spcAft>
              <a:buClr>
                <a:srgbClr val="FFFFFF"/>
              </a:buClr>
              <a:buSzPts val="1800"/>
              <a:buChar char="-"/>
            </a:pPr>
            <a:r>
              <a:rPr lang="en-GB" sz="1800">
                <a:solidFill>
                  <a:srgbClr val="FFFFFF"/>
                </a:solidFill>
              </a:rPr>
              <a:t>XLM-T is a pretrained language model trained on 198 million tweets. </a:t>
            </a: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The HateBERT on the other hand is a pre trained language model based on BERT that was pre trained on a large scale English Reddit dataset for the detection of abusive language. </a:t>
            </a: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Three Subtasks; Task A, Task B, Task C. </a:t>
            </a:r>
            <a:endParaRPr sz="1800">
              <a:solidFill>
                <a:srgbClr val="FFFFFF"/>
              </a:solidFill>
            </a:endParaRPr>
          </a:p>
          <a:p>
            <a:pPr marL="457200" lvl="0" indent="-342900" algn="l" rtl="0">
              <a:spcBef>
                <a:spcPts val="0"/>
              </a:spcBef>
              <a:spcAft>
                <a:spcPts val="0"/>
              </a:spcAft>
              <a:buClr>
                <a:srgbClr val="FFFFFF"/>
              </a:buClr>
              <a:buSzPts val="1800"/>
              <a:buChar char="-"/>
            </a:pPr>
            <a:r>
              <a:rPr lang="en-GB" sz="1800">
                <a:solidFill>
                  <a:srgbClr val="FFFFFF"/>
                </a:solidFill>
              </a:rPr>
              <a:t>Multi-task training - This approach assumes training on multiple tasks at once using a single model. </a:t>
            </a:r>
            <a:endParaRPr sz="18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1"/>
          <p:cNvSpPr txBox="1">
            <a:spLocks noGrp="1"/>
          </p:cNvSpPr>
          <p:nvPr>
            <p:ph type="title"/>
          </p:nvPr>
        </p:nvSpPr>
        <p:spPr>
          <a:xfrm>
            <a:off x="724950" y="2355500"/>
            <a:ext cx="3300900" cy="227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olidFill>
                  <a:srgbClr val="F4CCCC"/>
                </a:solidFill>
              </a:rPr>
              <a:t>Experiments </a:t>
            </a:r>
            <a:endParaRPr>
              <a:solidFill>
                <a:srgbClr val="F4CCCC"/>
              </a:solidFill>
            </a:endParaRPr>
          </a:p>
        </p:txBody>
      </p:sp>
      <p:sp>
        <p:nvSpPr>
          <p:cNvPr id="196" name="Google Shape;196;p21"/>
          <p:cNvSpPr txBox="1">
            <a:spLocks noGrp="1"/>
          </p:cNvSpPr>
          <p:nvPr>
            <p:ph type="body" idx="2"/>
          </p:nvPr>
        </p:nvSpPr>
        <p:spPr>
          <a:xfrm>
            <a:off x="5174225" y="1515275"/>
            <a:ext cx="3374400" cy="3025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GB" b="1"/>
              <a:t>Dataset </a:t>
            </a:r>
            <a:endParaRPr b="1"/>
          </a:p>
          <a:p>
            <a:pPr marL="0" lvl="0" indent="0" algn="l" rtl="0">
              <a:spcBef>
                <a:spcPts val="1600"/>
              </a:spcBef>
              <a:spcAft>
                <a:spcPts val="0"/>
              </a:spcAft>
              <a:buNone/>
            </a:pPr>
            <a:r>
              <a:rPr lang="en-GB"/>
              <a:t>     -        </a:t>
            </a:r>
            <a:r>
              <a:rPr lang="en-GB" b="1"/>
              <a:t>Evaluation </a:t>
            </a:r>
            <a:endParaRPr b="1"/>
          </a:p>
          <a:p>
            <a:pPr marL="0" lvl="0" indent="0" algn="l" rtl="0">
              <a:spcBef>
                <a:spcPts val="1600"/>
              </a:spcBef>
              <a:spcAft>
                <a:spcPts val="0"/>
              </a:spcAft>
              <a:buNone/>
            </a:pPr>
            <a:r>
              <a:rPr lang="en-GB"/>
              <a:t>     -       </a:t>
            </a:r>
            <a:r>
              <a:rPr lang="en-GB" b="1"/>
              <a:t> Models </a:t>
            </a:r>
            <a:endParaRPr b="1"/>
          </a:p>
          <a:p>
            <a:pPr marL="0" lvl="0" indent="0" algn="l" rtl="0">
              <a:spcBef>
                <a:spcPts val="1600"/>
              </a:spcBef>
              <a:spcAft>
                <a:spcPts val="1600"/>
              </a:spcAft>
              <a:buNone/>
            </a:pPr>
            <a:r>
              <a:rPr lang="en-GB"/>
              <a:t>     -        </a:t>
            </a:r>
            <a:r>
              <a:rPr lang="en-GB" b="1"/>
              <a:t>Multi-task training </a:t>
            </a:r>
            <a:endParaRPr b="1"/>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2"/>
          <p:cNvSpPr txBox="1">
            <a:spLocks noGrp="1"/>
          </p:cNvSpPr>
          <p:nvPr>
            <p:ph type="body" idx="1"/>
          </p:nvPr>
        </p:nvSpPr>
        <p:spPr>
          <a:xfrm>
            <a:off x="741550" y="1526850"/>
            <a:ext cx="8256600" cy="31125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AutoNum type="arabicPeriod"/>
            </a:pPr>
            <a:r>
              <a:rPr lang="en-GB" sz="1800" b="1"/>
              <a:t>Dataset - A subset of training data (10%) to develop the systems and maintained the same set during the competition phase. For the test set,  a total of 4,000 was  provided.  </a:t>
            </a:r>
            <a:endParaRPr sz="1800" b="1"/>
          </a:p>
          <a:p>
            <a:pPr marL="457200" lvl="0" indent="-317500" algn="l" rtl="0">
              <a:spcBef>
                <a:spcPts val="0"/>
              </a:spcBef>
              <a:spcAft>
                <a:spcPts val="0"/>
              </a:spcAft>
              <a:buSzPts val="1400"/>
              <a:buAutoNum type="arabicPeriod"/>
            </a:pPr>
            <a:r>
              <a:rPr lang="en-GB" sz="2100" b="1"/>
              <a:t> </a:t>
            </a:r>
            <a:r>
              <a:rPr lang="en-GB" sz="1800" b="1"/>
              <a:t>Evaluation - Using the F-1 macro score for the intermediate and final evaluation of all models.  </a:t>
            </a:r>
            <a:endParaRPr sz="1800" b="1"/>
          </a:p>
          <a:p>
            <a:pPr marL="457200" lvl="0" indent="-323850" algn="l" rtl="0">
              <a:spcBef>
                <a:spcPts val="1600"/>
              </a:spcBef>
              <a:spcAft>
                <a:spcPts val="0"/>
              </a:spcAft>
              <a:buSzPts val="1500"/>
              <a:buAutoNum type="arabicPeriod"/>
            </a:pPr>
            <a:r>
              <a:rPr lang="en-GB" sz="1500" b="1"/>
              <a:t> </a:t>
            </a:r>
            <a:r>
              <a:rPr lang="en-GB" sz="1800" b="1"/>
              <a:t>Models - A  variety of pre-trained models. </a:t>
            </a:r>
            <a:endParaRPr sz="1800" b="1"/>
          </a:p>
          <a:p>
            <a:pPr marL="457200" lvl="0" indent="-342900" algn="l" rtl="0">
              <a:spcBef>
                <a:spcPts val="0"/>
              </a:spcBef>
              <a:spcAft>
                <a:spcPts val="0"/>
              </a:spcAft>
              <a:buSzPts val="1800"/>
              <a:buAutoNum type="arabicPeriod"/>
            </a:pPr>
            <a:r>
              <a:rPr lang="en-GB" sz="1800" b="1"/>
              <a:t>Multi-tasking training -  Fixing the training parameters for all the tasks, used pre-trained models XLM-T and HateBert.  </a:t>
            </a:r>
            <a:endParaRPr sz="1800" b="1"/>
          </a:p>
          <a:p>
            <a:pPr marL="457200" lvl="0" indent="0" algn="l" rtl="0">
              <a:spcBef>
                <a:spcPts val="1600"/>
              </a:spcBef>
              <a:spcAft>
                <a:spcPts val="1600"/>
              </a:spcAft>
              <a:buNone/>
            </a:pPr>
            <a:r>
              <a:rPr lang="en-GB" sz="1100"/>
              <a:t> </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05"/>
        <p:cNvGrpSpPr/>
        <p:nvPr/>
      </p:nvGrpSpPr>
      <p:grpSpPr>
        <a:xfrm>
          <a:off x="0" y="0"/>
          <a:ext cx="0" cy="0"/>
          <a:chOff x="0" y="0"/>
          <a:chExt cx="0" cy="0"/>
        </a:xfrm>
      </p:grpSpPr>
      <p:sp>
        <p:nvSpPr>
          <p:cNvPr id="206" name="Google Shape;206;p23"/>
          <p:cNvSpPr txBox="1">
            <a:spLocks noGrp="1"/>
          </p:cNvSpPr>
          <p:nvPr>
            <p:ph type="title"/>
          </p:nvPr>
        </p:nvSpPr>
        <p:spPr>
          <a:xfrm>
            <a:off x="729450" y="712550"/>
            <a:ext cx="7010100" cy="35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Conclusion</a:t>
            </a:r>
            <a:endParaRPr sz="1200"/>
          </a:p>
        </p:txBody>
      </p:sp>
      <p:sp>
        <p:nvSpPr>
          <p:cNvPr id="207" name="Google Shape;207;p23"/>
          <p:cNvSpPr txBox="1">
            <a:spLocks noGrp="1"/>
          </p:cNvSpPr>
          <p:nvPr>
            <p:ph type="body" idx="4294967295"/>
          </p:nvPr>
        </p:nvSpPr>
        <p:spPr>
          <a:xfrm>
            <a:off x="729450" y="1485050"/>
            <a:ext cx="7010100" cy="26283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GB" sz="1400">
                <a:solidFill>
                  <a:srgbClr val="FFFFFF"/>
                </a:solidFill>
              </a:rPr>
              <a:t>The prevalence of online sexism has become a pressing concern, requiring effective detection mechanisms to combat its harmful impact on individuals and society. However, we implemented pre-trained models using  XLM-T and HateBERT on the English language Twitter. From the results, we found that the XLM-T model achieved the best performance on the binary classification task.  After supplementing the side information, it is recorded a substantial improvement in the performance of the model for task B and C. I’ll conduct more in-depth experiments to determine the actual reason for this anomaly. </a:t>
            </a:r>
            <a:endParaRPr sz="1400">
              <a:solidFill>
                <a:srgbClr val="FFFFFF"/>
              </a:solidFill>
            </a:endParaRPr>
          </a:p>
          <a:p>
            <a:pPr marL="0" lvl="0" indent="0" algn="l" rtl="0">
              <a:spcBef>
                <a:spcPts val="1200"/>
              </a:spcBef>
              <a:spcAft>
                <a:spcPts val="1600"/>
              </a:spcAft>
              <a:buNone/>
            </a:pPr>
            <a:endParaRPr sz="30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1"/>
        <p:cNvGrpSpPr/>
        <p:nvPr/>
      </p:nvGrpSpPr>
      <p:grpSpPr>
        <a:xfrm>
          <a:off x="0" y="0"/>
          <a:ext cx="0" cy="0"/>
          <a:chOff x="0" y="0"/>
          <a:chExt cx="0" cy="0"/>
        </a:xfrm>
      </p:grpSpPr>
      <p:sp>
        <p:nvSpPr>
          <p:cNvPr id="212" name="Google Shape;212;p24"/>
          <p:cNvSpPr txBox="1">
            <a:spLocks noGrp="1"/>
          </p:cNvSpPr>
          <p:nvPr>
            <p:ph type="body" idx="4294967295"/>
          </p:nvPr>
        </p:nvSpPr>
        <p:spPr>
          <a:xfrm>
            <a:off x="729450" y="1485050"/>
            <a:ext cx="7010100" cy="2628300"/>
          </a:xfrm>
          <a:prstGeom prst="rect">
            <a:avLst/>
          </a:prstGeom>
        </p:spPr>
        <p:txBody>
          <a:bodyPr spcFirstLastPara="1" wrap="square" lIns="91425" tIns="91425" rIns="91425" bIns="91425" anchor="t" anchorCtr="0">
            <a:noAutofit/>
          </a:bodyPr>
          <a:lstStyle/>
          <a:p>
            <a:pPr marL="0" lvl="0" indent="0" algn="ctr" rtl="0">
              <a:spcBef>
                <a:spcPts val="1200"/>
              </a:spcBef>
              <a:spcAft>
                <a:spcPts val="0"/>
              </a:spcAft>
              <a:buNone/>
            </a:pPr>
            <a:r>
              <a:rPr lang="en-GB" sz="9000" b="1" i="1">
                <a:solidFill>
                  <a:srgbClr val="00FF00"/>
                </a:solidFill>
              </a:rPr>
              <a:t>Thank You</a:t>
            </a:r>
            <a:endParaRPr sz="9500" b="1" i="1">
              <a:solidFill>
                <a:srgbClr val="00FF00"/>
              </a:solidFill>
            </a:endParaRPr>
          </a:p>
          <a:p>
            <a:pPr marL="0" lvl="0" indent="0" algn="ctr" rtl="0">
              <a:spcBef>
                <a:spcPts val="1200"/>
              </a:spcBef>
              <a:spcAft>
                <a:spcPts val="1600"/>
              </a:spcAft>
              <a:buNone/>
            </a:pPr>
            <a:endParaRPr sz="3400">
              <a:solidFill>
                <a:srgbClr val="FFFFFF"/>
              </a:solidFill>
            </a:endParaRPr>
          </a:p>
        </p:txBody>
      </p:sp>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438</Words>
  <Application>Microsoft Office PowerPoint</Application>
  <PresentationFormat>On-screen Show (16:9)</PresentationFormat>
  <Paragraphs>28</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Lato</vt:lpstr>
      <vt:lpstr>Raleway</vt:lpstr>
      <vt:lpstr>Arial</vt:lpstr>
      <vt:lpstr>Streamline</vt:lpstr>
      <vt:lpstr>Explainable Detection of Online Sexism</vt:lpstr>
      <vt:lpstr>Introduction </vt:lpstr>
      <vt:lpstr>Task Overview</vt:lpstr>
      <vt:lpstr>Experiments </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Explainable Detection of Online Sexism</dc:title>
  <cp:lastModifiedBy>User</cp:lastModifiedBy>
  <cp:revision>1</cp:revision>
  <dcterms:modified xsi:type="dcterms:W3CDTF">2023-07-07T21:13:47Z</dcterms:modified>
</cp:coreProperties>
</file>